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80" r:id="rId4"/>
    <p:sldId id="269" r:id="rId5"/>
    <p:sldId id="272" r:id="rId6"/>
    <p:sldId id="261" r:id="rId7"/>
    <p:sldId id="268" r:id="rId8"/>
    <p:sldId id="283" r:id="rId9"/>
    <p:sldId id="284" r:id="rId10"/>
    <p:sldId id="271" r:id="rId11"/>
    <p:sldId id="282" r:id="rId12"/>
    <p:sldId id="285" r:id="rId13"/>
    <p:sldId id="275" r:id="rId1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696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7394FD-9FB3-4366-8EE5-E50452DE49ED}" type="doc">
      <dgm:prSet loTypeId="urn:microsoft.com/office/officeart/2005/8/layout/arrow6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14950F2-69B1-4F93-B242-B68D2D77FF9C}">
      <dgm:prSet custT="1"/>
      <dgm:spPr/>
      <dgm:t>
        <a:bodyPr/>
        <a:lstStyle/>
        <a:p>
          <a:pPr rtl="0"/>
          <a:r>
            <a:rPr lang="es-MX" sz="2400" b="1" baseline="0" dirty="0" smtClean="0">
              <a:solidFill>
                <a:schemeClr val="tx2">
                  <a:lumMod val="50000"/>
                </a:schemeClr>
              </a:solidFill>
            </a:rPr>
            <a:t>Estatus legal: </a:t>
          </a:r>
          <a:endParaRPr lang="es-SV" sz="2400" b="1" dirty="0">
            <a:solidFill>
              <a:schemeClr val="tx2">
                <a:lumMod val="50000"/>
              </a:schemeClr>
            </a:solidFill>
          </a:endParaRPr>
        </a:p>
      </dgm:t>
    </dgm:pt>
    <dgm:pt modelId="{6D0B2DDD-6B45-492A-8FD9-8F44719076F8}" type="parTrans" cxnId="{90A1230A-6609-42E2-BA47-F7BF0A47320D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161E6C85-10D1-4E90-B350-1DB47CA9CCE8}" type="sibTrans" cxnId="{90A1230A-6609-42E2-BA47-F7BF0A47320D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EF449205-012D-4FF0-B2BE-9FCF7B613259}">
      <dgm:prSet custT="1"/>
      <dgm:spPr/>
      <dgm:t>
        <a:bodyPr/>
        <a:lstStyle/>
        <a:p>
          <a:pPr rtl="0"/>
          <a:r>
            <a:rPr lang="es-MX" sz="1800" baseline="0" dirty="0" smtClean="0">
              <a:solidFill>
                <a:schemeClr val="tx2">
                  <a:lumMod val="50000"/>
                </a:schemeClr>
              </a:solidFill>
            </a:rPr>
            <a:t>Estatus constitucional: </a:t>
          </a:r>
          <a:r>
            <a:rPr lang="es-SV" sz="2000" baseline="0" dirty="0" smtClean="0">
              <a:solidFill>
                <a:schemeClr val="tx2">
                  <a:lumMod val="50000"/>
                </a:schemeClr>
              </a:solidFill>
            </a:rPr>
            <a:t>República</a:t>
          </a:r>
          <a:r>
            <a:rPr lang="es-SV" sz="1800" baseline="0" dirty="0" smtClean="0">
              <a:solidFill>
                <a:schemeClr val="tx2">
                  <a:lumMod val="50000"/>
                </a:schemeClr>
              </a:solidFill>
            </a:rPr>
            <a:t> Dominicana, Curazao, Surinam, Holanda y España</a:t>
          </a:r>
          <a:endParaRPr lang="es-SV" sz="1800" dirty="0">
            <a:solidFill>
              <a:schemeClr val="tx2">
                <a:lumMod val="50000"/>
              </a:schemeClr>
            </a:solidFill>
          </a:endParaRPr>
        </a:p>
      </dgm:t>
    </dgm:pt>
    <dgm:pt modelId="{A6252133-3FFC-4CBF-812C-A62E7908EF47}" type="parTrans" cxnId="{AF96457F-B4F2-42C9-AE81-13DFB61F6BF6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DE677BDF-B60A-4B28-9880-CDF25DDDE75C}" type="sibTrans" cxnId="{AF96457F-B4F2-42C9-AE81-13DFB61F6BF6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7E10B894-0532-469B-B459-D296B870FDCB}">
      <dgm:prSet custT="1"/>
      <dgm:spPr/>
      <dgm:t>
        <a:bodyPr/>
        <a:lstStyle/>
        <a:p>
          <a:pPr rtl="0"/>
          <a:r>
            <a:rPr lang="es-MX" sz="1800" baseline="0" dirty="0" smtClean="0">
              <a:solidFill>
                <a:schemeClr val="tx2">
                  <a:lumMod val="50000"/>
                </a:schemeClr>
              </a:solidFill>
            </a:rPr>
            <a:t>Decreto Legislativo: Antigua y Barbuda, </a:t>
          </a:r>
          <a:r>
            <a:rPr lang="es-SV" sz="1800" baseline="0" dirty="0" smtClean="0">
              <a:solidFill>
                <a:schemeClr val="tx2">
                  <a:lumMod val="50000"/>
                </a:schemeClr>
              </a:solidFill>
            </a:rPr>
            <a:t>Guatemala, Brasil, Panamá y Honduras </a:t>
          </a:r>
          <a:endParaRPr lang="es-SV" sz="1800" dirty="0">
            <a:solidFill>
              <a:schemeClr val="tx2">
                <a:lumMod val="50000"/>
              </a:schemeClr>
            </a:solidFill>
          </a:endParaRPr>
        </a:p>
      </dgm:t>
    </dgm:pt>
    <dgm:pt modelId="{B029C006-C1EC-4628-85CC-A68824AAAA12}" type="parTrans" cxnId="{AE59DB0D-4696-4A54-8CDA-E3B926840FF4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6F5234C2-B418-4E2E-9746-9F803624233B}" type="sibTrans" cxnId="{AE59DB0D-4696-4A54-8CDA-E3B926840FF4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1D155BF3-115B-4D9A-B1DD-5F24AB404175}">
      <dgm:prSet custT="1"/>
      <dgm:spPr/>
      <dgm:t>
        <a:bodyPr/>
        <a:lstStyle/>
        <a:p>
          <a:pPr rtl="0"/>
          <a:r>
            <a:rPr lang="es-MX" sz="1800" baseline="0" smtClean="0">
              <a:solidFill>
                <a:schemeClr val="tx2">
                  <a:lumMod val="50000"/>
                </a:schemeClr>
              </a:solidFill>
            </a:rPr>
            <a:t>D</a:t>
          </a:r>
          <a:r>
            <a:rPr lang="es-SV" sz="1800" baseline="0" smtClean="0">
              <a:solidFill>
                <a:schemeClr val="tx2">
                  <a:lumMod val="50000"/>
                </a:schemeClr>
              </a:solidFill>
            </a:rPr>
            <a:t>ecreto Ejecutivo: El Salvador</a:t>
          </a:r>
          <a:endParaRPr lang="es-SV" sz="1800" dirty="0">
            <a:solidFill>
              <a:schemeClr val="tx2">
                <a:lumMod val="50000"/>
              </a:schemeClr>
            </a:solidFill>
          </a:endParaRPr>
        </a:p>
      </dgm:t>
    </dgm:pt>
    <dgm:pt modelId="{4E9C1A38-2B25-48D7-BF17-517CD7407AD2}" type="parTrans" cxnId="{C43E2467-1E0D-4CFA-B450-1EFC2DC74AB4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9804123F-CCEE-4488-B14B-40E9EB706287}" type="sibTrans" cxnId="{C43E2467-1E0D-4CFA-B450-1EFC2DC74AB4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B4843DBE-7634-477A-A72E-67DC7A2241E2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s-MX" sz="2400" b="1" baseline="0" dirty="0" smtClean="0">
              <a:solidFill>
                <a:schemeClr val="tx2">
                  <a:lumMod val="50000"/>
                </a:schemeClr>
              </a:solidFill>
            </a:rPr>
            <a:t>Estructura interna: </a:t>
          </a:r>
          <a:endParaRPr lang="es-SV" sz="2400" b="1" dirty="0">
            <a:solidFill>
              <a:schemeClr val="tx2">
                <a:lumMod val="50000"/>
              </a:schemeClr>
            </a:solidFill>
          </a:endParaRPr>
        </a:p>
      </dgm:t>
    </dgm:pt>
    <dgm:pt modelId="{607F6BF9-557B-466D-AC9B-D4B23A66F802}" type="parTrans" cxnId="{A296FAA1-B9BF-482F-952A-C947D2F0725C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F73F89A7-9516-4323-80A2-5BC51BD56E6A}" type="sibTrans" cxnId="{A296FAA1-B9BF-482F-952A-C947D2F0725C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60A85703-3BED-4C5E-9754-CBADE7925C29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s-MX" sz="1800" baseline="0" dirty="0" smtClean="0">
              <a:solidFill>
                <a:schemeClr val="tx2">
                  <a:lumMod val="50000"/>
                </a:schemeClr>
              </a:solidFill>
            </a:rPr>
            <a:t>Varían número de participantes, establecimiento de mesas de trabajo, etc. </a:t>
          </a:r>
          <a:endParaRPr lang="es-SV" sz="1800" dirty="0">
            <a:solidFill>
              <a:schemeClr val="tx2">
                <a:lumMod val="50000"/>
              </a:schemeClr>
            </a:solidFill>
          </a:endParaRPr>
        </a:p>
      </dgm:t>
    </dgm:pt>
    <dgm:pt modelId="{C75A9FB7-F4F5-4F51-A095-BACC82BE2DD4}" type="parTrans" cxnId="{BAF70605-C0FC-4091-9066-3546DF0A45CD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43CC5981-EFE6-4739-AE44-AC62716DF8FE}" type="sibTrans" cxnId="{BAF70605-C0FC-4091-9066-3546DF0A45CD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295FC14F-95ED-4598-9006-9ABA11E4181B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s-MX" sz="1800" baseline="0" dirty="0" smtClean="0">
              <a:solidFill>
                <a:schemeClr val="tx2">
                  <a:lumMod val="50000"/>
                </a:schemeClr>
              </a:solidFill>
            </a:rPr>
            <a:t>Varían en distribución sectorial</a:t>
          </a:r>
          <a:endParaRPr lang="es-SV" sz="1800" dirty="0">
            <a:solidFill>
              <a:schemeClr val="tx2">
                <a:lumMod val="50000"/>
              </a:schemeClr>
            </a:solidFill>
          </a:endParaRPr>
        </a:p>
      </dgm:t>
    </dgm:pt>
    <dgm:pt modelId="{B7CC77BF-4BA3-4D1D-B6A2-2669D504B11F}" type="parTrans" cxnId="{AB9C9BF5-EB71-47CE-8EE8-02CC0548E10A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7F0BBC4C-B8A5-414E-B12F-3F19999BCF99}" type="sibTrans" cxnId="{AB9C9BF5-EB71-47CE-8EE8-02CC0548E10A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1600FBBB-DB26-44EB-BD1B-DE6281976D4C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s-MX" sz="1800" baseline="0" dirty="0" smtClean="0">
              <a:solidFill>
                <a:schemeClr val="tx2">
                  <a:lumMod val="50000"/>
                </a:schemeClr>
              </a:solidFill>
            </a:rPr>
            <a:t>Algunos tienen presencia de gobierno y otros no. El Salvador es el único que tiene a un único representante gubernamental que funge como Coordinador General</a:t>
          </a:r>
          <a:endParaRPr lang="es-SV" sz="1800" dirty="0">
            <a:solidFill>
              <a:schemeClr val="tx2">
                <a:lumMod val="50000"/>
              </a:schemeClr>
            </a:solidFill>
          </a:endParaRPr>
        </a:p>
      </dgm:t>
    </dgm:pt>
    <dgm:pt modelId="{98A70DBB-D84C-4E3D-A5B2-0DF834F5CD4D}" type="parTrans" cxnId="{6DC3A087-585D-46AA-AC6E-CFFD95D80005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53DF4C7E-3B56-4CBA-924F-AD28B0F7629F}" type="sibTrans" cxnId="{6DC3A087-585D-46AA-AC6E-CFFD95D80005}">
      <dgm:prSet/>
      <dgm:spPr/>
      <dgm:t>
        <a:bodyPr/>
        <a:lstStyle/>
        <a:p>
          <a:endParaRPr lang="es-SV" sz="2000">
            <a:solidFill>
              <a:schemeClr val="tx2">
                <a:lumMod val="50000"/>
              </a:schemeClr>
            </a:solidFill>
          </a:endParaRPr>
        </a:p>
      </dgm:t>
    </dgm:pt>
    <dgm:pt modelId="{D65EEE28-08E9-45E9-A974-84E4141F7015}" type="pres">
      <dgm:prSet presAssocID="{857394FD-9FB3-4366-8EE5-E50452DE49E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767F708-8E51-48CE-BB80-1B79CA43E625}" type="pres">
      <dgm:prSet presAssocID="{857394FD-9FB3-4366-8EE5-E50452DE49ED}" presName="ribbon" presStyleLbl="node1" presStyleIdx="0" presStyleCnt="1" custScaleY="141761" custLinFactNeighborX="807" custLinFactNeighborY="-2577"/>
      <dgm:spPr/>
    </dgm:pt>
    <dgm:pt modelId="{55104DBE-A96A-4094-A0F9-74CD73A261B1}" type="pres">
      <dgm:prSet presAssocID="{857394FD-9FB3-4366-8EE5-E50452DE49ED}" presName="leftArrowText" presStyleLbl="node1" presStyleIdx="0" presStyleCnt="1" custScaleX="128381" custScaleY="114561" custLinFactNeighborX="-4080" custLinFactNeighborY="-7187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7B5362C-F5E1-446D-B21E-8294778389E4}" type="pres">
      <dgm:prSet presAssocID="{857394FD-9FB3-4366-8EE5-E50452DE49ED}" presName="rightArrowText" presStyleLbl="node1" presStyleIdx="0" presStyleCnt="1" custScaleX="114718" custScaleY="132215" custLinFactNeighborX="10486" custLinFactNeighborY="4148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2B771426-5AA5-4F1A-97D7-CD6872E33492}" type="presOf" srcId="{B4843DBE-7634-477A-A72E-67DC7A2241E2}" destId="{07B5362C-F5E1-446D-B21E-8294778389E4}" srcOrd="0" destOrd="0" presId="urn:microsoft.com/office/officeart/2005/8/layout/arrow6"/>
    <dgm:cxn modelId="{AB9C9BF5-EB71-47CE-8EE8-02CC0548E10A}" srcId="{B4843DBE-7634-477A-A72E-67DC7A2241E2}" destId="{295FC14F-95ED-4598-9006-9ABA11E4181B}" srcOrd="1" destOrd="0" parTransId="{B7CC77BF-4BA3-4D1D-B6A2-2669D504B11F}" sibTransId="{7F0BBC4C-B8A5-414E-B12F-3F19999BCF99}"/>
    <dgm:cxn modelId="{AB437A82-DAFE-472A-A361-2EF4F16FBA2F}" type="presOf" srcId="{295FC14F-95ED-4598-9006-9ABA11E4181B}" destId="{07B5362C-F5E1-446D-B21E-8294778389E4}" srcOrd="0" destOrd="2" presId="urn:microsoft.com/office/officeart/2005/8/layout/arrow6"/>
    <dgm:cxn modelId="{3666AF25-E9A2-4A88-9142-3DB84874BCE7}" type="presOf" srcId="{1600FBBB-DB26-44EB-BD1B-DE6281976D4C}" destId="{07B5362C-F5E1-446D-B21E-8294778389E4}" srcOrd="0" destOrd="3" presId="urn:microsoft.com/office/officeart/2005/8/layout/arrow6"/>
    <dgm:cxn modelId="{6DC3A087-585D-46AA-AC6E-CFFD95D80005}" srcId="{B4843DBE-7634-477A-A72E-67DC7A2241E2}" destId="{1600FBBB-DB26-44EB-BD1B-DE6281976D4C}" srcOrd="2" destOrd="0" parTransId="{98A70DBB-D84C-4E3D-A5B2-0DF834F5CD4D}" sibTransId="{53DF4C7E-3B56-4CBA-924F-AD28B0F7629F}"/>
    <dgm:cxn modelId="{BAF70605-C0FC-4091-9066-3546DF0A45CD}" srcId="{B4843DBE-7634-477A-A72E-67DC7A2241E2}" destId="{60A85703-3BED-4C5E-9754-CBADE7925C29}" srcOrd="0" destOrd="0" parTransId="{C75A9FB7-F4F5-4F51-A095-BACC82BE2DD4}" sibTransId="{43CC5981-EFE6-4739-AE44-AC62716DF8FE}"/>
    <dgm:cxn modelId="{90A1230A-6609-42E2-BA47-F7BF0A47320D}" srcId="{857394FD-9FB3-4366-8EE5-E50452DE49ED}" destId="{D14950F2-69B1-4F93-B242-B68D2D77FF9C}" srcOrd="0" destOrd="0" parTransId="{6D0B2DDD-6B45-492A-8FD9-8F44719076F8}" sibTransId="{161E6C85-10D1-4E90-B350-1DB47CA9CCE8}"/>
    <dgm:cxn modelId="{AE59DB0D-4696-4A54-8CDA-E3B926840FF4}" srcId="{D14950F2-69B1-4F93-B242-B68D2D77FF9C}" destId="{7E10B894-0532-469B-B459-D296B870FDCB}" srcOrd="1" destOrd="0" parTransId="{B029C006-C1EC-4628-85CC-A68824AAAA12}" sibTransId="{6F5234C2-B418-4E2E-9746-9F803624233B}"/>
    <dgm:cxn modelId="{AF96457F-B4F2-42C9-AE81-13DFB61F6BF6}" srcId="{D14950F2-69B1-4F93-B242-B68D2D77FF9C}" destId="{EF449205-012D-4FF0-B2BE-9FCF7B613259}" srcOrd="0" destOrd="0" parTransId="{A6252133-3FFC-4CBF-812C-A62E7908EF47}" sibTransId="{DE677BDF-B60A-4B28-9880-CDF25DDDE75C}"/>
    <dgm:cxn modelId="{A296FAA1-B9BF-482F-952A-C947D2F0725C}" srcId="{857394FD-9FB3-4366-8EE5-E50452DE49ED}" destId="{B4843DBE-7634-477A-A72E-67DC7A2241E2}" srcOrd="1" destOrd="0" parTransId="{607F6BF9-557B-466D-AC9B-D4B23A66F802}" sibTransId="{F73F89A7-9516-4323-80A2-5BC51BD56E6A}"/>
    <dgm:cxn modelId="{B11583E6-648E-4E32-832E-347E24FE9F3D}" type="presOf" srcId="{EF449205-012D-4FF0-B2BE-9FCF7B613259}" destId="{55104DBE-A96A-4094-A0F9-74CD73A261B1}" srcOrd="0" destOrd="1" presId="urn:microsoft.com/office/officeart/2005/8/layout/arrow6"/>
    <dgm:cxn modelId="{CDF76E60-8EDE-45E1-ADDD-41DFA337E600}" type="presOf" srcId="{D14950F2-69B1-4F93-B242-B68D2D77FF9C}" destId="{55104DBE-A96A-4094-A0F9-74CD73A261B1}" srcOrd="0" destOrd="0" presId="urn:microsoft.com/office/officeart/2005/8/layout/arrow6"/>
    <dgm:cxn modelId="{E1DF6961-7233-42A3-A74C-39917D040062}" type="presOf" srcId="{7E10B894-0532-469B-B459-D296B870FDCB}" destId="{55104DBE-A96A-4094-A0F9-74CD73A261B1}" srcOrd="0" destOrd="2" presId="urn:microsoft.com/office/officeart/2005/8/layout/arrow6"/>
    <dgm:cxn modelId="{852E088A-1233-4CF4-A717-0D7C0C8887EE}" type="presOf" srcId="{60A85703-3BED-4C5E-9754-CBADE7925C29}" destId="{07B5362C-F5E1-446D-B21E-8294778389E4}" srcOrd="0" destOrd="1" presId="urn:microsoft.com/office/officeart/2005/8/layout/arrow6"/>
    <dgm:cxn modelId="{90715C1D-341C-4855-B101-3A230AFA59B2}" type="presOf" srcId="{857394FD-9FB3-4366-8EE5-E50452DE49ED}" destId="{D65EEE28-08E9-45E9-A974-84E4141F7015}" srcOrd="0" destOrd="0" presId="urn:microsoft.com/office/officeart/2005/8/layout/arrow6"/>
    <dgm:cxn modelId="{7CA6B1A9-4C05-45D5-A637-BE21F04030D9}" type="presOf" srcId="{1D155BF3-115B-4D9A-B1DD-5F24AB404175}" destId="{55104DBE-A96A-4094-A0F9-74CD73A261B1}" srcOrd="0" destOrd="3" presId="urn:microsoft.com/office/officeart/2005/8/layout/arrow6"/>
    <dgm:cxn modelId="{C43E2467-1E0D-4CFA-B450-1EFC2DC74AB4}" srcId="{D14950F2-69B1-4F93-B242-B68D2D77FF9C}" destId="{1D155BF3-115B-4D9A-B1DD-5F24AB404175}" srcOrd="2" destOrd="0" parTransId="{4E9C1A38-2B25-48D7-BF17-517CD7407AD2}" sibTransId="{9804123F-CCEE-4488-B14B-40E9EB706287}"/>
    <dgm:cxn modelId="{B331D149-6435-4A3A-840B-2432904242B2}" type="presParOf" srcId="{D65EEE28-08E9-45E9-A974-84E4141F7015}" destId="{0767F708-8E51-48CE-BB80-1B79CA43E625}" srcOrd="0" destOrd="0" presId="urn:microsoft.com/office/officeart/2005/8/layout/arrow6"/>
    <dgm:cxn modelId="{77F7DF2E-ADBD-4130-8B9A-F348A9D174AB}" type="presParOf" srcId="{D65EEE28-08E9-45E9-A974-84E4141F7015}" destId="{55104DBE-A96A-4094-A0F9-74CD73A261B1}" srcOrd="1" destOrd="0" presId="urn:microsoft.com/office/officeart/2005/8/layout/arrow6"/>
    <dgm:cxn modelId="{FD90212D-808C-469D-87A2-8CA9E7D87623}" type="presParOf" srcId="{D65EEE28-08E9-45E9-A974-84E4141F7015}" destId="{07B5362C-F5E1-446D-B21E-8294778389E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67F708-8E51-48CE-BB80-1B79CA43E625}">
      <dsp:nvSpPr>
        <dsp:cNvPr id="0" name=""/>
        <dsp:cNvSpPr/>
      </dsp:nvSpPr>
      <dsp:spPr>
        <a:xfrm>
          <a:off x="0" y="11"/>
          <a:ext cx="9036497" cy="5124091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104DBE-A96A-4094-A0F9-74CD73A261B1}">
      <dsp:nvSpPr>
        <dsp:cNvPr id="0" name=""/>
        <dsp:cNvSpPr/>
      </dsp:nvSpPr>
      <dsp:spPr>
        <a:xfrm>
          <a:off x="539545" y="1224218"/>
          <a:ext cx="3828377" cy="202905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baseline="0" dirty="0" smtClean="0">
              <a:solidFill>
                <a:schemeClr val="tx2">
                  <a:lumMod val="50000"/>
                </a:schemeClr>
              </a:solidFill>
            </a:rPr>
            <a:t>Estatus legal: </a:t>
          </a:r>
          <a:endParaRPr lang="es-SV" sz="2400" b="1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baseline="0" dirty="0" smtClean="0">
              <a:solidFill>
                <a:schemeClr val="tx2">
                  <a:lumMod val="50000"/>
                </a:schemeClr>
              </a:solidFill>
            </a:rPr>
            <a:t>Estatus constitucional: </a:t>
          </a:r>
          <a:r>
            <a:rPr lang="es-SV" sz="2000" kern="1200" baseline="0" dirty="0" smtClean="0">
              <a:solidFill>
                <a:schemeClr val="tx2">
                  <a:lumMod val="50000"/>
                </a:schemeClr>
              </a:solidFill>
            </a:rPr>
            <a:t>República</a:t>
          </a:r>
          <a:r>
            <a:rPr lang="es-SV" sz="1800" kern="1200" baseline="0" dirty="0" smtClean="0">
              <a:solidFill>
                <a:schemeClr val="tx2">
                  <a:lumMod val="50000"/>
                </a:schemeClr>
              </a:solidFill>
            </a:rPr>
            <a:t> Dominicana, Curazao, Surinam, Holanda y España</a:t>
          </a:r>
          <a:endParaRPr lang="es-SV" sz="1800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baseline="0" dirty="0" smtClean="0">
              <a:solidFill>
                <a:schemeClr val="tx2">
                  <a:lumMod val="50000"/>
                </a:schemeClr>
              </a:solidFill>
            </a:rPr>
            <a:t>Decreto Legislativo: Antigua y Barbuda, </a:t>
          </a:r>
          <a:r>
            <a:rPr lang="es-SV" sz="1800" kern="1200" baseline="0" dirty="0" smtClean="0">
              <a:solidFill>
                <a:schemeClr val="tx2">
                  <a:lumMod val="50000"/>
                </a:schemeClr>
              </a:solidFill>
            </a:rPr>
            <a:t>Guatemala, Brasil, Panamá y Honduras </a:t>
          </a:r>
          <a:endParaRPr lang="es-SV" sz="1800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baseline="0" smtClean="0">
              <a:solidFill>
                <a:schemeClr val="tx2">
                  <a:lumMod val="50000"/>
                </a:schemeClr>
              </a:solidFill>
            </a:rPr>
            <a:t>D</a:t>
          </a:r>
          <a:r>
            <a:rPr lang="es-SV" sz="1800" kern="1200" baseline="0" smtClean="0">
              <a:solidFill>
                <a:schemeClr val="tx2">
                  <a:lumMod val="50000"/>
                </a:schemeClr>
              </a:solidFill>
            </a:rPr>
            <a:t>ecreto Ejecutivo: El Salvador</a:t>
          </a:r>
          <a:endParaRPr lang="es-SV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39545" y="1224218"/>
        <a:ext cx="3828377" cy="2029051"/>
      </dsp:txXfrm>
    </dsp:sp>
    <dsp:sp modelId="{07B5362C-F5E1-446D-B21E-8294778389E4}">
      <dsp:nvSpPr>
        <dsp:cNvPr id="0" name=""/>
        <dsp:cNvSpPr/>
      </dsp:nvSpPr>
      <dsp:spPr>
        <a:xfrm>
          <a:off x="4628451" y="1846975"/>
          <a:ext cx="4042930" cy="2341730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baseline="0" dirty="0" smtClean="0">
              <a:solidFill>
                <a:schemeClr val="tx2">
                  <a:lumMod val="50000"/>
                </a:schemeClr>
              </a:solidFill>
            </a:rPr>
            <a:t>Estructura interna: </a:t>
          </a:r>
          <a:endParaRPr lang="es-SV" sz="2400" b="1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baseline="0" dirty="0" smtClean="0">
              <a:solidFill>
                <a:schemeClr val="tx2">
                  <a:lumMod val="50000"/>
                </a:schemeClr>
              </a:solidFill>
            </a:rPr>
            <a:t>Varían número de participantes, establecimiento de mesas de trabajo, etc. </a:t>
          </a:r>
          <a:endParaRPr lang="es-SV" sz="1800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baseline="0" dirty="0" smtClean="0">
              <a:solidFill>
                <a:schemeClr val="tx2">
                  <a:lumMod val="50000"/>
                </a:schemeClr>
              </a:solidFill>
            </a:rPr>
            <a:t>Varían en distribución sectorial</a:t>
          </a:r>
          <a:endParaRPr lang="es-SV" sz="1800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baseline="0" dirty="0" smtClean="0">
              <a:solidFill>
                <a:schemeClr val="tx2">
                  <a:lumMod val="50000"/>
                </a:schemeClr>
              </a:solidFill>
            </a:rPr>
            <a:t>Algunos tienen presencia de gobierno y otros no. El Salvador es el único que tiene a un único representante gubernamental que funge como Coordinador General</a:t>
          </a:r>
          <a:endParaRPr lang="es-SV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628451" y="1846975"/>
        <a:ext cx="4042930" cy="2341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D5218-8AC7-49DB-AC70-FB674FA03093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4886-5280-45B4-A83A-0D6FE83FB66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84173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02317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00893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En el caso de Francia y Surinam, no sólo recibe requerimientos del Ejecutivo, sino también</a:t>
            </a:r>
            <a:r>
              <a:rPr lang="es-MX" baseline="0" dirty="0" smtClean="0"/>
              <a:t> de la Asamblea</a:t>
            </a:r>
          </a:p>
          <a:p>
            <a:r>
              <a:rPr lang="es-MX" baseline="0" dirty="0" smtClean="0"/>
              <a:t>Concertación entre sectores representados y consulta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850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En el caso de Francia y Surinam, no sólo recibe requerimientos del Ejecutivo, sino también</a:t>
            </a:r>
            <a:r>
              <a:rPr lang="es-MX" baseline="0" dirty="0" smtClean="0"/>
              <a:t> de la Asamblea</a:t>
            </a:r>
          </a:p>
          <a:p>
            <a:r>
              <a:rPr lang="es-MX" baseline="0" dirty="0" smtClean="0"/>
              <a:t>Concertación entre sectores representados y consulta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>
                <a:solidFill>
                  <a:prstClr val="black"/>
                </a:solidFill>
              </a:rPr>
              <a:pPr/>
              <a:t>12</a:t>
            </a:fld>
            <a:endParaRPr lang="es-S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850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7444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SV" dirty="0" smtClean="0"/>
              <a:t>Michelle Bachelet,</a:t>
            </a:r>
            <a:r>
              <a:rPr lang="es-SV" baseline="0" dirty="0" smtClean="0"/>
              <a:t> </a:t>
            </a:r>
            <a:r>
              <a:rPr lang="es-SV" dirty="0" smtClean="0"/>
              <a:t>convocó tres consejos asesores : el Consejo Asesor Presidencial para la Reforma Previsional (17 de marzo de 2006), el Consejo Asesor Presidencial para la Calidad de la Educación (7 de junio de 2006) y el Consejo Asesor Presidencial Trabajo y Equidad (23 de agosto de 2007). </a:t>
            </a:r>
          </a:p>
          <a:p>
            <a:endParaRPr lang="es-MX" dirty="0" smtClean="0"/>
          </a:p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97606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Tercer sector CES de España:</a:t>
            </a:r>
            <a:r>
              <a:rPr lang="es-MX" baseline="0" dirty="0" smtClean="0"/>
              <a:t> organizaciones del sector agrícola, pescadores, consumidores, cooperativas de la economía social y expertos profesionales en el campo económico y social.</a:t>
            </a:r>
            <a:endParaRPr lang="es-MX" dirty="0" smtClean="0"/>
          </a:p>
          <a:p>
            <a:r>
              <a:rPr lang="es-MX" dirty="0" smtClean="0"/>
              <a:t>Tercer sector CES de Holanda: Expertos en temas económicos</a:t>
            </a:r>
            <a:r>
              <a:rPr lang="es-MX" baseline="0" dirty="0" smtClean="0"/>
              <a:t> y sociales </a:t>
            </a:r>
            <a:r>
              <a:rPr lang="es-MX" dirty="0" smtClean="0"/>
              <a:t>independientes,</a:t>
            </a:r>
            <a:r>
              <a:rPr lang="es-MX" baseline="0" dirty="0" smtClean="0"/>
              <a:t> usualmente profesores universitarios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969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SV" dirty="0" smtClean="0"/>
              <a:t>El Presidente del CES de España en 1993 considera que los CES son la institución típica del </a:t>
            </a:r>
            <a:r>
              <a:rPr lang="es-SV" dirty="0" err="1" smtClean="0"/>
              <a:t>neocorporativismo</a:t>
            </a:r>
            <a:r>
              <a:rPr lang="es-SV" dirty="0" smtClean="0"/>
              <a:t>, </a:t>
            </a:r>
            <a:r>
              <a:rPr lang="es-SV" dirty="0" err="1" smtClean="0"/>
              <a:t>entendiendolo</a:t>
            </a:r>
            <a:r>
              <a:rPr lang="es-SV" dirty="0" smtClean="0"/>
              <a:t> como la “…participación de organizaciones representativas de intereses económicos y sociales –fundamentalmente, pero no exclusivamente— en el proceso de formación de la voluntad política y en el proceso de formación de las decisiones políticas”</a:t>
            </a:r>
          </a:p>
          <a:p>
            <a:endParaRPr lang="es-SV" dirty="0" smtClean="0"/>
          </a:p>
          <a:p>
            <a:r>
              <a:rPr lang="es-SV" dirty="0" smtClean="0"/>
              <a:t>La OIT coloca este despertar en 1919 con la Constitución de Weimar en Alemania y destaca que su “propósito central es institucionalizar la representación de intereses en organismos consultivos en materias económicas y sociales, incluidas las laborales”. Asimismo, destaca que “Las funciones de estos Consejos no reemplaza ni se superponen –por el contrario, se subordinan--  a las funciones propias del Poder Legislativo. 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59695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0791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783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En el caso de Francia y Surinam, no sólo recibe requerimientos del Ejecutivo, sino también</a:t>
            </a:r>
            <a:r>
              <a:rPr lang="es-MX" baseline="0" dirty="0" smtClean="0"/>
              <a:t> de la Asamblea</a:t>
            </a:r>
          </a:p>
          <a:p>
            <a:r>
              <a:rPr lang="es-MX" baseline="0" dirty="0" smtClean="0"/>
              <a:t>Concertación entre sectores representados y consulta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850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En el caso de Francia y Surinam, no sólo recibe requerimientos del Ejecutivo, sino también</a:t>
            </a:r>
            <a:r>
              <a:rPr lang="es-MX" baseline="0" dirty="0" smtClean="0"/>
              <a:t> de la Asamblea</a:t>
            </a:r>
          </a:p>
          <a:p>
            <a:r>
              <a:rPr lang="es-MX" baseline="0" dirty="0" smtClean="0"/>
              <a:t>Concertación entre sectores representados y consulta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>
                <a:solidFill>
                  <a:prstClr val="black"/>
                </a:solidFill>
              </a:rPr>
              <a:pPr/>
              <a:t>8</a:t>
            </a:fld>
            <a:endParaRPr lang="es-S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850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En el caso de Francia y Surinam, no sólo recibe requerimientos del Ejecutivo, sino también</a:t>
            </a:r>
            <a:r>
              <a:rPr lang="es-MX" baseline="0" dirty="0" smtClean="0"/>
              <a:t> de la Asamblea</a:t>
            </a:r>
          </a:p>
          <a:p>
            <a:r>
              <a:rPr lang="es-MX" baseline="0" dirty="0" smtClean="0"/>
              <a:t>Concertación entre sectores representados y consulta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4886-5280-45B4-A83A-0D6FE83FB66B}" type="slidenum">
              <a:rPr lang="es-SV" smtClean="0">
                <a:solidFill>
                  <a:prstClr val="black"/>
                </a:solidFill>
              </a:rPr>
              <a:pPr/>
              <a:t>9</a:t>
            </a:fld>
            <a:endParaRPr lang="es-S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85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C62F-4166-4742-8408-F5CC89D44C4F}" type="datetime1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6458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07D0-4711-4095-B094-CF70DC05502D}" type="datetime1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489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572B-12D5-4DFE-8D88-9ADA3D760F13}" type="datetime1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0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23DD-320A-43AC-8C21-909081FBFDCA}" type="datetime1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92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45B07-4642-46F8-B77F-71C7561203FA}" type="datetime1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1648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0A8-7135-4E86-B84C-780AC74A5172}" type="datetime1">
              <a:rPr lang="es-SV" smtClean="0"/>
              <a:t>10/04/2014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185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34D7-DC15-4DD0-AEB3-0727A8C75408}" type="datetime1">
              <a:rPr lang="es-SV" smtClean="0"/>
              <a:t>10/04/2014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2001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04380-EF45-4EF3-AF39-E6E7BC10A21F}" type="datetime1">
              <a:rPr lang="es-SV" smtClean="0"/>
              <a:t>10/04/2014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2255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8D997-2053-4A76-8338-412A829178C2}" type="datetime1">
              <a:rPr lang="es-SV" smtClean="0"/>
              <a:t>10/04/2014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3463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3C2E-AA26-489D-ADDC-7A03FF789DCD}" type="datetime1">
              <a:rPr lang="es-SV" smtClean="0"/>
              <a:t>10/04/2014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4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B0CB6-DFA9-4A8D-9F5C-7E87F81A2B24}" type="datetime1">
              <a:rPr lang="es-SV" smtClean="0"/>
              <a:t>10/04/2014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150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E9C30-92AC-4CFA-8FDC-AFBEEC8DC1A2}" type="datetime1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EB341-0DEA-4BC4-920B-16CEA5B1A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363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8496944" cy="352839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s-SV" sz="4400" dirty="0" smtClean="0"/>
              <a:t>CES en América</a:t>
            </a:r>
            <a:r>
              <a:rPr lang="es-SV" sz="4000" dirty="0" smtClean="0"/>
              <a:t/>
            </a:r>
            <a:br>
              <a:rPr lang="es-SV" sz="4000" dirty="0" smtClean="0"/>
            </a:br>
            <a:r>
              <a:rPr lang="es-SV" sz="4000" dirty="0"/>
              <a:t/>
            </a:r>
            <a:br>
              <a:rPr lang="es-SV" sz="4000" dirty="0"/>
            </a:br>
            <a:r>
              <a:rPr lang="es-SV" sz="4000" dirty="0" smtClean="0"/>
              <a:t/>
            </a:r>
            <a:br>
              <a:rPr lang="es-SV" sz="4000" dirty="0" smtClean="0"/>
            </a:br>
            <a:r>
              <a:rPr lang="es-SV" sz="2400" b="1" dirty="0" smtClean="0"/>
              <a:t>Red </a:t>
            </a:r>
            <a:r>
              <a:rPr lang="es-SV" sz="2400" b="1" dirty="0"/>
              <a:t>de Consejos Económicos y Sociales de América Latina y el Caribe (CESALC</a:t>
            </a:r>
            <a:r>
              <a:rPr lang="es-SV" sz="2400" b="1" dirty="0" smtClean="0"/>
              <a:t>) </a:t>
            </a:r>
            <a:br>
              <a:rPr lang="es-SV" sz="2400" b="1" dirty="0" smtClean="0"/>
            </a:br>
            <a:r>
              <a:rPr lang="es-SV" sz="2400" b="1" dirty="0" smtClean="0"/>
              <a:t>Encuentro Buenos Aires 2014</a:t>
            </a:r>
            <a:br>
              <a:rPr lang="es-SV" sz="2400" b="1" dirty="0" smtClean="0"/>
            </a:br>
            <a:r>
              <a:rPr lang="es-SV" sz="2400" b="1" dirty="0" smtClean="0"/>
              <a:t/>
            </a:r>
            <a:br>
              <a:rPr lang="es-SV" sz="2400" b="1" dirty="0" smtClean="0"/>
            </a:br>
            <a:r>
              <a:rPr lang="es-SV" sz="2400" b="1" dirty="0"/>
              <a:t/>
            </a:r>
            <a:br>
              <a:rPr lang="es-SV" sz="2400" b="1" dirty="0"/>
            </a:br>
            <a:r>
              <a:rPr lang="es-SV" sz="2400" b="1" dirty="0"/>
              <a:t/>
            </a:r>
            <a:br>
              <a:rPr lang="es-SV" sz="2400" b="1" dirty="0"/>
            </a:br>
            <a:r>
              <a:rPr lang="es-SV" sz="1800" b="1" dirty="0" smtClean="0"/>
              <a:t>Ciudad Autónoma de Buenos Aires, Abril 2014</a:t>
            </a:r>
            <a:r>
              <a:rPr lang="es-MX" sz="3200" dirty="0"/>
              <a:t/>
            </a:r>
            <a:br>
              <a:rPr lang="es-MX" sz="3200" dirty="0"/>
            </a:br>
            <a:endParaRPr lang="es-SV" sz="40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229200"/>
            <a:ext cx="8208912" cy="576064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CES El Salvador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326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Diferencias</a:t>
            </a:r>
            <a:endParaRPr lang="es-SV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054197"/>
              </p:ext>
            </p:extLst>
          </p:nvPr>
        </p:nvGraphicFramePr>
        <p:xfrm>
          <a:off x="0" y="1268680"/>
          <a:ext cx="9036497" cy="5310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10</a:t>
            </a:fld>
            <a:endParaRPr lang="es-SV"/>
          </a:p>
        </p:txBody>
      </p:sp>
      <p:pic>
        <p:nvPicPr>
          <p:cNvPr id="6" name="Picture 2" descr="logo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546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4624"/>
            <a:ext cx="8219256" cy="1008112"/>
          </a:xfrm>
        </p:spPr>
        <p:txBody>
          <a:bodyPr>
            <a:normAutofit/>
          </a:bodyPr>
          <a:lstStyle/>
          <a:p>
            <a:r>
              <a:rPr lang="es-SV" dirty="0" smtClean="0"/>
              <a:t>Siete practicas </a:t>
            </a:r>
            <a:r>
              <a:rPr lang="es-SV" dirty="0" smtClean="0"/>
              <a:t>clave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694753" cy="5040560"/>
          </a:xfrm>
        </p:spPr>
        <p:txBody>
          <a:bodyPr>
            <a:noAutofit/>
          </a:bodyPr>
          <a:lstStyle/>
          <a:p>
            <a:pPr lvl="0"/>
            <a:endParaRPr lang="es-SV" sz="2800" dirty="0" smtClean="0"/>
          </a:p>
          <a:p>
            <a:pPr lvl="0"/>
            <a:r>
              <a:rPr lang="es-SV" sz="2800" dirty="0" smtClean="0"/>
              <a:t>Participantes </a:t>
            </a:r>
            <a:r>
              <a:rPr lang="es-SV" sz="2800" dirty="0"/>
              <a:t>diversos, representativos e independientes.</a:t>
            </a:r>
          </a:p>
          <a:p>
            <a:pPr lvl="0"/>
            <a:r>
              <a:rPr lang="es-SV" sz="2800" dirty="0"/>
              <a:t>Institucionalidad formal y representativa, que incorpore “equilibradamente la multiplicidad de intereses”.</a:t>
            </a:r>
          </a:p>
          <a:p>
            <a:pPr lvl="0"/>
            <a:r>
              <a:rPr lang="es-SV" sz="2800" dirty="0"/>
              <a:t>Confianza entre los actores que dialogan, lo que requiere de legitimidad y respeto entre los actores, reciprocidad en considerar los intereses de todos.</a:t>
            </a:r>
          </a:p>
          <a:p>
            <a:pPr marL="0" lvl="0" indent="0">
              <a:buNone/>
            </a:pPr>
            <a:r>
              <a:rPr lang="es-SV" sz="2400" dirty="0"/>
              <a:t/>
            </a:r>
            <a:br>
              <a:rPr lang="es-SV" sz="2400" dirty="0"/>
            </a:br>
            <a:endParaRPr lang="es-SV" sz="1600" dirty="0"/>
          </a:p>
          <a:p>
            <a:pPr lvl="0" algn="r"/>
            <a:endParaRPr lang="es-SV" sz="1600" i="1" dirty="0" smtClean="0"/>
          </a:p>
          <a:p>
            <a:pPr lvl="0" algn="r"/>
            <a:endParaRPr lang="es-SV" sz="1600" i="1" dirty="0"/>
          </a:p>
          <a:p>
            <a:pPr lvl="0" algn="r"/>
            <a:endParaRPr lang="es-SV" sz="1600" i="1" dirty="0" smtClean="0"/>
          </a:p>
          <a:p>
            <a:pPr lvl="0" algn="r"/>
            <a:endParaRPr lang="es-SV" sz="1600" i="1" dirty="0"/>
          </a:p>
          <a:p>
            <a:pPr marL="0" indent="0">
              <a:buNone/>
            </a:pPr>
            <a:endParaRPr lang="es-SV" sz="240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11</a:t>
            </a:fld>
            <a:endParaRPr lang="es-SV"/>
          </a:p>
        </p:txBody>
      </p:sp>
      <p:pic>
        <p:nvPicPr>
          <p:cNvPr id="12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889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4624"/>
            <a:ext cx="8219256" cy="1008112"/>
          </a:xfrm>
        </p:spPr>
        <p:txBody>
          <a:bodyPr>
            <a:normAutofit/>
          </a:bodyPr>
          <a:lstStyle/>
          <a:p>
            <a:r>
              <a:rPr lang="es-SV" dirty="0" smtClean="0"/>
              <a:t>Siete practicas </a:t>
            </a:r>
            <a:r>
              <a:rPr lang="es-SV" dirty="0" smtClean="0"/>
              <a:t>clave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694753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SV" sz="2400" dirty="0"/>
              <a:t/>
            </a:r>
            <a:br>
              <a:rPr lang="es-SV" sz="2400" dirty="0"/>
            </a:br>
            <a:endParaRPr lang="es-SV" sz="1600" dirty="0"/>
          </a:p>
          <a:p>
            <a:pPr lvl="0"/>
            <a:r>
              <a:rPr lang="es-SV" sz="2800" dirty="0" smtClean="0">
                <a:solidFill>
                  <a:prstClr val="black"/>
                </a:solidFill>
              </a:rPr>
              <a:t>Apoyo </a:t>
            </a:r>
            <a:r>
              <a:rPr lang="es-SV" sz="2800" dirty="0">
                <a:solidFill>
                  <a:prstClr val="black"/>
                </a:solidFill>
              </a:rPr>
              <a:t>técnico e independiente al diálogo social, es decir una secretaría técnica o una instancia similar que coordine los procesos.</a:t>
            </a:r>
          </a:p>
          <a:p>
            <a:pPr lvl="0"/>
            <a:r>
              <a:rPr lang="es-SV" sz="2800" dirty="0">
                <a:solidFill>
                  <a:prstClr val="black"/>
                </a:solidFill>
              </a:rPr>
              <a:t>Diálogo orientado a la consecución de resultados.</a:t>
            </a:r>
          </a:p>
          <a:p>
            <a:pPr lvl="0"/>
            <a:r>
              <a:rPr lang="es-SV" sz="2800" dirty="0">
                <a:solidFill>
                  <a:prstClr val="black"/>
                </a:solidFill>
              </a:rPr>
              <a:t>Disposición positiva de los poderes del Estado hacia el diálogo social</a:t>
            </a:r>
          </a:p>
          <a:p>
            <a:pPr lvl="0"/>
            <a:r>
              <a:rPr lang="es-SV" sz="2800" dirty="0">
                <a:solidFill>
                  <a:prstClr val="black"/>
                </a:solidFill>
              </a:rPr>
              <a:t>Diálogo creativo </a:t>
            </a:r>
            <a:r>
              <a:rPr lang="es-SV" sz="2800" dirty="0" smtClean="0">
                <a:solidFill>
                  <a:prstClr val="black"/>
                </a:solidFill>
              </a:rPr>
              <a:t>continúo</a:t>
            </a:r>
          </a:p>
          <a:p>
            <a:pPr marL="0" lvl="0" indent="0">
              <a:buNone/>
            </a:pPr>
            <a:endParaRPr lang="es-MX" sz="2800" dirty="0" smtClean="0">
              <a:solidFill>
                <a:prstClr val="black"/>
              </a:solidFill>
            </a:endParaRPr>
          </a:p>
          <a:p>
            <a:pPr lvl="0" algn="r"/>
            <a:r>
              <a:rPr lang="es-SV" sz="1600" i="1" dirty="0">
                <a:solidFill>
                  <a:prstClr val="black"/>
                </a:solidFill>
              </a:rPr>
              <a:t>Fuente: Álvaro García, 2012</a:t>
            </a:r>
            <a:endParaRPr lang="es-SV" sz="1600" dirty="0">
              <a:solidFill>
                <a:prstClr val="black"/>
              </a:solidFill>
            </a:endParaRPr>
          </a:p>
          <a:p>
            <a:pPr lvl="0"/>
            <a:endParaRPr lang="es-SV" sz="240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878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68680"/>
            <a:ext cx="8712968" cy="558932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76139"/>
            <a:ext cx="8229600" cy="892621"/>
          </a:xfrm>
        </p:spPr>
        <p:txBody>
          <a:bodyPr>
            <a:normAutofit/>
          </a:bodyPr>
          <a:lstStyle/>
          <a:p>
            <a:r>
              <a:rPr lang="es-SV" sz="4800" dirty="0" smtClean="0"/>
              <a:t>Preguntas clave</a:t>
            </a:r>
            <a:endParaRPr lang="es-SV" sz="24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1" cy="525658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SV" sz="2800" dirty="0" smtClean="0"/>
              <a:t>Naturaleza de un CES : ¿Órgano de consulta, concertación o asesoría?</a:t>
            </a:r>
            <a:endParaRPr lang="es-SV" sz="2800" dirty="0"/>
          </a:p>
          <a:p>
            <a:pPr marL="514350" indent="-514350">
              <a:buFont typeface="+mj-lt"/>
              <a:buAutoNum type="arabicPeriod"/>
            </a:pPr>
            <a:endParaRPr lang="es-SV" sz="2800" dirty="0"/>
          </a:p>
          <a:p>
            <a:pPr marL="514350" indent="-514350">
              <a:buFont typeface="+mj-lt"/>
              <a:buAutoNum type="arabicPeriod"/>
            </a:pPr>
            <a:r>
              <a:rPr lang="es-SV" sz="2800" dirty="0" smtClean="0"/>
              <a:t>Temáticas a abordar: ¿Únicamente temas económicos y </a:t>
            </a:r>
            <a:r>
              <a:rPr lang="es-SV" sz="2800" dirty="0" err="1" smtClean="0"/>
              <a:t>sociolaborales</a:t>
            </a:r>
            <a:r>
              <a:rPr lang="es-SV" sz="2800" dirty="0" smtClean="0"/>
              <a:t>?,  ¿Consulta obligada?</a:t>
            </a:r>
          </a:p>
          <a:p>
            <a:pPr marL="514350" indent="-514350">
              <a:buFont typeface="+mj-lt"/>
              <a:buAutoNum type="arabicPeriod"/>
            </a:pPr>
            <a:endParaRPr lang="es-MX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s-MX" sz="2800" dirty="0" smtClean="0"/>
              <a:t>Alcance de su mandato: ¿Iniciativa de ley?</a:t>
            </a:r>
            <a:endParaRPr lang="es-SV" sz="2800" dirty="0"/>
          </a:p>
          <a:p>
            <a:pPr marL="514350" indent="-514350">
              <a:buFont typeface="+mj-lt"/>
              <a:buAutoNum type="arabicPeriod"/>
            </a:pPr>
            <a:endParaRPr lang="es-SV" sz="2800" dirty="0"/>
          </a:p>
          <a:p>
            <a:pPr marL="514350" indent="-514350">
              <a:buFont typeface="+mj-lt"/>
              <a:buAutoNum type="arabicPeriod"/>
            </a:pPr>
            <a:r>
              <a:rPr lang="es-SV" sz="2800" dirty="0" smtClean="0"/>
              <a:t>Participación del gobierno: ¿Diseño?, ¿financiamiento?, ¿integración?, ¿coordinación?</a:t>
            </a:r>
          </a:p>
          <a:p>
            <a:pPr marL="514350" indent="-514350">
              <a:buFont typeface="+mj-lt"/>
              <a:buAutoNum type="arabicPeriod"/>
            </a:pPr>
            <a:endParaRPr lang="es-MX" sz="2800" dirty="0"/>
          </a:p>
          <a:p>
            <a:pPr marL="0" indent="0">
              <a:buNone/>
            </a:pPr>
            <a:endParaRPr lang="es-SV" sz="2800" dirty="0" smtClean="0"/>
          </a:p>
          <a:p>
            <a:endParaRPr lang="es-SV" sz="2800" dirty="0" smtClean="0"/>
          </a:p>
          <a:p>
            <a:endParaRPr lang="es-SV" sz="2800" dirty="0"/>
          </a:p>
          <a:p>
            <a:endParaRPr lang="es-SV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13</a:t>
            </a:fld>
            <a:endParaRPr lang="es-SV" dirty="0"/>
          </a:p>
        </p:txBody>
      </p:sp>
      <p:pic>
        <p:nvPicPr>
          <p:cNvPr id="6" name="Picture 2" descr="logo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0556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MX" dirty="0" smtClean="0"/>
              <a:t>Tipos de diálogo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896544"/>
          </a:xfrm>
          <a:noFill/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MX" sz="2000" b="1" dirty="0" smtClean="0"/>
              <a:t>a) Mesas de diálogo social:  </a:t>
            </a:r>
            <a:r>
              <a:rPr lang="es-MX" sz="2000" dirty="0" smtClean="0"/>
              <a:t>Ven temas acotados que requieren acuerdos amplios. </a:t>
            </a:r>
          </a:p>
          <a:p>
            <a:pPr marL="0" lvl="0" indent="0">
              <a:buNone/>
            </a:pPr>
            <a:r>
              <a:rPr lang="es-MX" sz="2000" dirty="0" smtClean="0"/>
              <a:t>Ejemplo: Consejos presidenciales en Chile sobre Reforma Previsional, Educación y Trabajo  (2006)</a:t>
            </a:r>
          </a:p>
          <a:p>
            <a:pPr marL="0" lvl="0" indent="0">
              <a:buNone/>
            </a:pPr>
            <a:endParaRPr lang="es-SV" sz="2000" b="1" dirty="0" smtClean="0"/>
          </a:p>
          <a:p>
            <a:pPr marL="0" lvl="0" indent="0">
              <a:buNone/>
            </a:pPr>
            <a:r>
              <a:rPr lang="es-MX" sz="2000" b="1" dirty="0" smtClean="0"/>
              <a:t>b) Mesas de diálogo político: </a:t>
            </a:r>
            <a:r>
              <a:rPr lang="es-MX" sz="2000" dirty="0" smtClean="0"/>
              <a:t>Para acuerdos nacionales de planes de largo alcance y temas varios. </a:t>
            </a:r>
          </a:p>
          <a:p>
            <a:pPr marL="0" indent="0">
              <a:buNone/>
            </a:pPr>
            <a:r>
              <a:rPr lang="es-MX" sz="2000" dirty="0" smtClean="0"/>
              <a:t>Ejemplo: Concertación Nacional para el Desarrollo en Panamá, </a:t>
            </a:r>
            <a:r>
              <a:rPr lang="es-SV" sz="2000" dirty="0" smtClean="0"/>
              <a:t>Pacto por México, Acuerdo Nacional Perú, Estrategia Nacional de Desarrollo de República Dominicana</a:t>
            </a:r>
          </a:p>
          <a:p>
            <a:pPr marL="0" lvl="0" indent="0">
              <a:buNone/>
            </a:pPr>
            <a:endParaRPr lang="es-MX" sz="2000" dirty="0" smtClean="0"/>
          </a:p>
          <a:p>
            <a:pPr marL="0" lvl="0" indent="0">
              <a:buNone/>
            </a:pPr>
            <a:r>
              <a:rPr lang="es-MX" sz="2000" b="1" dirty="0" smtClean="0"/>
              <a:t>c) Consejos Económicos y Sociales: </a:t>
            </a:r>
            <a:r>
              <a:rPr lang="es-MX" sz="2000" dirty="0" smtClean="0"/>
              <a:t>Para consulta sobre políticas, programas o leyes específicas, de carácter permanente. Forma parte de la </a:t>
            </a:r>
            <a:r>
              <a:rPr lang="es-SV" sz="2000" dirty="0" smtClean="0"/>
              <a:t>arquitectura institucional de gran parte</a:t>
            </a:r>
          </a:p>
          <a:p>
            <a:pPr marL="0" lvl="0" indent="0">
              <a:buNone/>
            </a:pPr>
            <a:r>
              <a:rPr lang="es-SV" sz="2000" dirty="0" smtClean="0"/>
              <a:t>de los países desarrollados</a:t>
            </a:r>
            <a:endParaRPr lang="es-SV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2</a:t>
            </a:fld>
            <a:endParaRPr lang="es-SV" dirty="0"/>
          </a:p>
        </p:txBody>
      </p:sp>
      <p:pic>
        <p:nvPicPr>
          <p:cNvPr id="7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096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MX" dirty="0" smtClean="0"/>
              <a:t>¿Qué es un CES?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2718" y="1412776"/>
            <a:ext cx="8784976" cy="5112568"/>
          </a:xfrm>
        </p:spPr>
        <p:txBody>
          <a:bodyPr>
            <a:normAutofit/>
          </a:bodyPr>
          <a:lstStyle/>
          <a:p>
            <a:r>
              <a:rPr lang="es-SV" sz="2200" dirty="0"/>
              <a:t>Órganos consultivos compuestos por representantes de la sociedad civil organizada, principalmente organizaciones empresariales y </a:t>
            </a:r>
            <a:r>
              <a:rPr lang="es-SV" sz="2200" dirty="0" smtClean="0"/>
              <a:t>sindicales, pero incluyen un tercer sector compuesto por academia, y sectores de economía social; </a:t>
            </a:r>
            <a:r>
              <a:rPr lang="es-SV" sz="2200" dirty="0"/>
              <a:t>cuya finalidad es orientar las </a:t>
            </a:r>
            <a:r>
              <a:rPr lang="es-SV" sz="2200" dirty="0" smtClean="0"/>
              <a:t>políticas públicas </a:t>
            </a:r>
            <a:r>
              <a:rPr lang="es-SV" sz="2200" dirty="0"/>
              <a:t>en materias </a:t>
            </a:r>
            <a:r>
              <a:rPr lang="es-SV" sz="2200" dirty="0" smtClean="0"/>
              <a:t>socio- laborales </a:t>
            </a:r>
            <a:r>
              <a:rPr lang="es-SV" sz="2200" dirty="0"/>
              <a:t>y/o económicas. </a:t>
            </a:r>
          </a:p>
          <a:p>
            <a:pPr marL="45720" indent="0">
              <a:buNone/>
            </a:pPr>
            <a:endParaRPr lang="es-SV" sz="1900" dirty="0"/>
          </a:p>
          <a:p>
            <a:r>
              <a:rPr lang="es-SV" sz="2200" dirty="0" smtClean="0"/>
              <a:t>Son una Combinación </a:t>
            </a:r>
            <a:r>
              <a:rPr lang="es-SV" sz="2200" dirty="0"/>
              <a:t>de: </a:t>
            </a:r>
          </a:p>
          <a:p>
            <a:pPr lvl="2"/>
            <a:r>
              <a:rPr lang="es-SV" sz="1700" dirty="0" smtClean="0"/>
              <a:t>Representación </a:t>
            </a:r>
            <a:r>
              <a:rPr lang="es-SV" sz="1700" dirty="0"/>
              <a:t>de intereses de la sociedad civil organizada.</a:t>
            </a:r>
          </a:p>
          <a:p>
            <a:pPr lvl="2"/>
            <a:r>
              <a:rPr lang="es-SV" sz="1700" dirty="0"/>
              <a:t>Diálogo Social para coordinar y organizar los distintos intereses económicos del país. </a:t>
            </a:r>
          </a:p>
          <a:p>
            <a:pPr lvl="2"/>
            <a:r>
              <a:rPr lang="es-SV" sz="1700" dirty="0"/>
              <a:t>Institucionalización a nivel constitucional o infra-constitucional, de la representación de los intereses con carácter consultivo. </a:t>
            </a:r>
          </a:p>
          <a:p>
            <a:endParaRPr lang="es-SV" sz="1900" dirty="0"/>
          </a:p>
          <a:p>
            <a:r>
              <a:rPr lang="es-SV" sz="2200" dirty="0" smtClean="0"/>
              <a:t>No constituyen </a:t>
            </a:r>
            <a:r>
              <a:rPr lang="es-SV" sz="2200" dirty="0"/>
              <a:t>cámaras legislativas paralelas al Parlamento, ya que </a:t>
            </a:r>
            <a:r>
              <a:rPr lang="es-SV" sz="2200" dirty="0" smtClean="0"/>
              <a:t>no tienen facultades </a:t>
            </a:r>
            <a:r>
              <a:rPr lang="es-SV" sz="2200" dirty="0"/>
              <a:t>legislativas decisorias</a:t>
            </a:r>
            <a:r>
              <a:rPr lang="es-SV" dirty="0" smtClean="0"/>
              <a:t>.</a:t>
            </a:r>
          </a:p>
          <a:p>
            <a:endParaRPr lang="es-MX" dirty="0"/>
          </a:p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3</a:t>
            </a:fld>
            <a:endParaRPr lang="es-SV"/>
          </a:p>
        </p:txBody>
      </p:sp>
      <p:pic>
        <p:nvPicPr>
          <p:cNvPr id="7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06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Un poco de historia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3" y="1529919"/>
            <a:ext cx="8640959" cy="477940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sz="3600" b="1" dirty="0" smtClean="0"/>
              <a:t>Institución del neo-corporativismo:</a:t>
            </a:r>
            <a:br>
              <a:rPr lang="es-MX" sz="3600" b="1" dirty="0" smtClean="0"/>
            </a:br>
            <a:r>
              <a:rPr lang="es-MX" sz="3600" b="1" dirty="0" smtClean="0"/>
              <a:t> </a:t>
            </a:r>
          </a:p>
          <a:p>
            <a:r>
              <a:rPr lang="es-MX" dirty="0"/>
              <a:t>Surgen en Europa de la posguerra para grandes acuerdos nacionales, sellar transiciones políticas y establecer contratos sociales.</a:t>
            </a:r>
            <a:endParaRPr lang="es-MX" sz="3200" dirty="0" smtClean="0"/>
          </a:p>
          <a:p>
            <a:endParaRPr lang="es-MX" dirty="0"/>
          </a:p>
          <a:p>
            <a:r>
              <a:rPr lang="es-MX" sz="3200" dirty="0" smtClean="0"/>
              <a:t>Participación de organizaciones representativas en la toma de decisiones políticas.</a:t>
            </a:r>
            <a:br>
              <a:rPr lang="es-MX" sz="3200" dirty="0" smtClean="0"/>
            </a:br>
            <a:endParaRPr lang="es-MX" sz="3200" dirty="0" smtClean="0"/>
          </a:p>
          <a:p>
            <a:r>
              <a:rPr lang="es-MX" sz="3200" dirty="0" smtClean="0"/>
              <a:t>Posteriormente se transforman en órganos consultivos, como herramienta para favorecer una mayor gobernabilidad y consensos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4</a:t>
            </a:fld>
            <a:endParaRPr lang="es-SV"/>
          </a:p>
        </p:txBody>
      </p:sp>
      <p:pic>
        <p:nvPicPr>
          <p:cNvPr id="6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7263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1"/>
            <a:ext cx="8229600" cy="999937"/>
          </a:xfrm>
        </p:spPr>
        <p:txBody>
          <a:bodyPr>
            <a:noAutofit/>
          </a:bodyPr>
          <a:lstStyle/>
          <a:p>
            <a:r>
              <a:rPr lang="es-MX" sz="3200" dirty="0"/>
              <a:t>¿</a:t>
            </a:r>
            <a:r>
              <a:rPr lang="es-MX" sz="3200" dirty="0" smtClean="0"/>
              <a:t>Para qué un  CES?</a:t>
            </a:r>
            <a:endParaRPr lang="es-SV" sz="24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9" y="1268680"/>
            <a:ext cx="8496944" cy="5328671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Plataforma de diálogo </a:t>
            </a:r>
            <a:r>
              <a:rPr lang="es-SV" sz="1800" b="1" dirty="0" smtClean="0"/>
              <a:t>multisectoriales </a:t>
            </a:r>
            <a:r>
              <a:rPr lang="es-MX" sz="1800" b="1" dirty="0" smtClean="0"/>
              <a:t> institucionalizada :</a:t>
            </a:r>
          </a:p>
          <a:p>
            <a:pPr lvl="1"/>
            <a:r>
              <a:rPr lang="es-MX" sz="1800" dirty="0" smtClean="0"/>
              <a:t>Estructura legalmente establecida, permanente y sostenible</a:t>
            </a:r>
          </a:p>
          <a:p>
            <a:pPr lvl="1"/>
            <a:r>
              <a:rPr lang="es-MX" sz="1800" dirty="0" smtClean="0"/>
              <a:t>Representación sectorial equilibrada, formalizada, estable y representativa</a:t>
            </a:r>
          </a:p>
          <a:p>
            <a:pPr lvl="1"/>
            <a:r>
              <a:rPr lang="es-MX" sz="1800" dirty="0" smtClean="0"/>
              <a:t>Funciones acotadas e </a:t>
            </a:r>
            <a:r>
              <a:rPr lang="es-SV" sz="1800" dirty="0" smtClean="0"/>
              <a:t> integradas a </a:t>
            </a:r>
            <a:r>
              <a:rPr lang="es-SV" sz="1800" dirty="0"/>
              <a:t>la arquitectura </a:t>
            </a:r>
            <a:r>
              <a:rPr lang="es-SV" sz="1800" dirty="0" smtClean="0"/>
              <a:t>política e </a:t>
            </a:r>
            <a:r>
              <a:rPr lang="es-MX" sz="1800" dirty="0" smtClean="0"/>
              <a:t>insertadas en los procesos de gobierno (consulta obligada en algunos casos)</a:t>
            </a:r>
          </a:p>
          <a:p>
            <a:pPr marL="0" indent="0">
              <a:buNone/>
            </a:pPr>
            <a:endParaRPr lang="es-MX" sz="1800" dirty="0" smtClean="0"/>
          </a:p>
          <a:p>
            <a:r>
              <a:rPr lang="es-MX" sz="1800" b="1" dirty="0" smtClean="0"/>
              <a:t>Cuerpo multisectorial de consulta para </a:t>
            </a:r>
            <a:r>
              <a:rPr lang="es-SV" sz="1800" b="1" dirty="0"/>
              <a:t>los principales temas de la agenda </a:t>
            </a:r>
            <a:r>
              <a:rPr lang="es-SV" sz="1800" b="1" dirty="0" smtClean="0"/>
              <a:t>económica y social.</a:t>
            </a:r>
            <a:r>
              <a:rPr lang="es-MX" sz="1800" b="1" dirty="0"/>
              <a:t> </a:t>
            </a:r>
            <a:endParaRPr lang="es-MX" sz="1800" b="1" dirty="0" smtClean="0"/>
          </a:p>
          <a:p>
            <a:pPr lvl="1"/>
            <a:r>
              <a:rPr lang="es-SV" sz="1800" dirty="0"/>
              <a:t>Involucra </a:t>
            </a:r>
            <a:r>
              <a:rPr lang="es-SV" sz="1800" dirty="0" smtClean="0"/>
              <a:t> a </a:t>
            </a:r>
            <a:r>
              <a:rPr lang="es-SV" sz="1800" dirty="0"/>
              <a:t>los </a:t>
            </a:r>
            <a:r>
              <a:rPr lang="es-SV" sz="1800" dirty="0" smtClean="0"/>
              <a:t>actores </a:t>
            </a:r>
            <a:r>
              <a:rPr lang="es-SV" sz="1800" dirty="0"/>
              <a:t>interesados y afectados por las políticas </a:t>
            </a:r>
            <a:r>
              <a:rPr lang="es-SV" sz="1800" dirty="0" smtClean="0"/>
              <a:t>públicas. </a:t>
            </a:r>
            <a:endParaRPr lang="es-SV" sz="1800" dirty="0"/>
          </a:p>
          <a:p>
            <a:pPr lvl="1"/>
            <a:r>
              <a:rPr lang="es-SV" sz="1800" dirty="0" smtClean="0"/>
              <a:t>Implica mayor </a:t>
            </a:r>
            <a:r>
              <a:rPr lang="es-SV" sz="1800" dirty="0"/>
              <a:t>legitimidad a los </a:t>
            </a:r>
            <a:r>
              <a:rPr lang="es-SV" sz="1800" dirty="0" smtClean="0"/>
              <a:t>consensos alcanzados </a:t>
            </a:r>
            <a:r>
              <a:rPr lang="es-SV" sz="1800" dirty="0"/>
              <a:t>y </a:t>
            </a:r>
            <a:r>
              <a:rPr lang="es-SV" sz="1800" dirty="0" smtClean="0"/>
              <a:t>les garantiza </a:t>
            </a:r>
            <a:r>
              <a:rPr lang="es-SV" sz="1800" dirty="0"/>
              <a:t>una mayor </a:t>
            </a:r>
            <a:r>
              <a:rPr lang="es-SV" sz="1800" dirty="0" smtClean="0"/>
              <a:t>sostenibilidad</a:t>
            </a:r>
          </a:p>
          <a:p>
            <a:pPr lvl="1"/>
            <a:r>
              <a:rPr lang="es-MX" sz="1800" dirty="0" smtClean="0"/>
              <a:t>Permite el monitoreo de los acuerdos a </a:t>
            </a:r>
            <a:r>
              <a:rPr lang="es-SV" sz="1800" dirty="0"/>
              <a:t>a mediano y largo </a:t>
            </a:r>
            <a:r>
              <a:rPr lang="es-SV" sz="1800" dirty="0" smtClean="0"/>
              <a:t>plazo</a:t>
            </a:r>
            <a:endParaRPr lang="es-SV" sz="1800" dirty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Más </a:t>
            </a:r>
            <a:r>
              <a:rPr lang="es-SV" sz="1800" b="1" dirty="0"/>
              <a:t>allá de las reivindicaciones </a:t>
            </a:r>
            <a:r>
              <a:rPr lang="es-SV" sz="1800" b="1" dirty="0" smtClean="0"/>
              <a:t>sectoriales. Herramienta </a:t>
            </a:r>
            <a:r>
              <a:rPr lang="es-SV" sz="1800" b="1" dirty="0"/>
              <a:t>de participación </a:t>
            </a:r>
            <a:r>
              <a:rPr lang="es-SV" sz="1800" b="1" dirty="0" smtClean="0"/>
              <a:t>en </a:t>
            </a:r>
            <a:r>
              <a:rPr lang="es-SV" sz="1800" b="1" dirty="0"/>
              <a:t>el proceso de propuesta, elaboración, monitoreo y evaluación de las políticas </a:t>
            </a:r>
            <a:r>
              <a:rPr lang="es-SV" sz="1800" b="1" dirty="0" smtClean="0"/>
              <a:t>públicas de carácter nacional.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5</a:t>
            </a:fld>
            <a:endParaRPr lang="es-SV"/>
          </a:p>
        </p:txBody>
      </p:sp>
      <p:pic>
        <p:nvPicPr>
          <p:cNvPr id="6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574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MX" dirty="0" smtClean="0"/>
              <a:t>CES en América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926079"/>
              </p:ext>
            </p:extLst>
          </p:nvPr>
        </p:nvGraphicFramePr>
        <p:xfrm>
          <a:off x="179512" y="1556793"/>
          <a:ext cx="8856984" cy="511257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236612"/>
                <a:gridCol w="6620372"/>
              </a:tblGrid>
              <a:tr h="4003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2000" dirty="0">
                          <a:effectLst/>
                        </a:rPr>
                        <a:t>País</a:t>
                      </a:r>
                      <a:endParaRPr lang="es-SV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2000" dirty="0">
                          <a:effectLst/>
                        </a:rPr>
                        <a:t>Nombre </a:t>
                      </a:r>
                      <a:r>
                        <a:rPr lang="es-SV" sz="2000" dirty="0" smtClean="0">
                          <a:effectLst/>
                        </a:rPr>
                        <a:t>del organismo</a:t>
                      </a:r>
                      <a:endParaRPr lang="es-S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316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Brasil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para el Desarrollo Económico y </a:t>
                      </a:r>
                      <a:r>
                        <a:rPr lang="es-SV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Social y CES</a:t>
                      </a:r>
                      <a:r>
                        <a:rPr lang="es-SV" sz="16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regionales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5234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República Dominicana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316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Honduras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95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Guatemala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397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Panamá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de la Concertación Nacional para el Desarrollo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4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Antigua y Barbuda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Nacional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4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Aruba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979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Curazao 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5234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Surinam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</a:t>
                      </a:r>
                      <a:r>
                        <a:rPr lang="es-SV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Social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2748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El Salvador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 Económico y Social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3712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México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Consejos Económicos y </a:t>
                      </a:r>
                      <a:r>
                        <a:rPr lang="es-SV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Sociales (Regionales)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  <a:tr h="536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Argentina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6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Consejos Económicos y </a:t>
                      </a:r>
                      <a:r>
                        <a:rPr lang="es-SV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Sociales (Regionales y por ciudad)</a:t>
                      </a:r>
                      <a:endParaRPr lang="es-SV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37" marR="758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</a:tbl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6</a:t>
            </a:fld>
            <a:endParaRPr lang="es-SV"/>
          </a:p>
        </p:txBody>
      </p:sp>
      <p:pic>
        <p:nvPicPr>
          <p:cNvPr id="5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0660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/>
              <a:t>Funciones </a:t>
            </a:r>
            <a:r>
              <a:rPr lang="es-SV" dirty="0" smtClean="0"/>
              <a:t>variadas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694753" cy="5040560"/>
          </a:xfrm>
        </p:spPr>
        <p:txBody>
          <a:bodyPr>
            <a:noAutofit/>
          </a:bodyPr>
          <a:lstStyle/>
          <a:p>
            <a:r>
              <a:rPr lang="es-SV" sz="2400" dirty="0" smtClean="0"/>
              <a:t>Responder a consultas de gobierno, especialmente del Ejecutivo, cuando no hay funcionarios públicos como parte del CES (Antigua y Barbuda, Curazao, Surinam España, Guatemala, República Dominicana)</a:t>
            </a:r>
          </a:p>
          <a:p>
            <a:endParaRPr lang="es-MX" sz="2400" dirty="0" smtClean="0"/>
          </a:p>
          <a:p>
            <a:r>
              <a:rPr lang="es-SV" sz="2400" dirty="0" smtClean="0"/>
              <a:t>Concertar entre grupos sociales y gobierno, cuando hay funcionarios públicos presentes en el CES (Panamá, Portugal, Brasil, El Salvador, Honduras)</a:t>
            </a:r>
          </a:p>
          <a:p>
            <a:pPr marL="45720" indent="0">
              <a:buNone/>
            </a:pPr>
            <a:endParaRPr lang="es-SV" sz="2400" dirty="0" smtClean="0"/>
          </a:p>
          <a:p>
            <a:r>
              <a:rPr lang="es-SV" sz="2400" dirty="0" smtClean="0"/>
              <a:t>Algunos tienen iniciativa de ley (Italia, Bélgica y </a:t>
            </a:r>
            <a:r>
              <a:rPr lang="es-SV" sz="2400" dirty="0" err="1" smtClean="0"/>
              <a:t>CEyS</a:t>
            </a:r>
            <a:r>
              <a:rPr lang="es-SV" sz="2400" dirty="0" smtClean="0"/>
              <a:t>)</a:t>
            </a:r>
          </a:p>
          <a:p>
            <a:endParaRPr lang="es-SV" sz="2400" dirty="0" smtClean="0"/>
          </a:p>
          <a:p>
            <a:r>
              <a:rPr lang="es-SV" sz="2400" dirty="0" smtClean="0"/>
              <a:t>Holanda tiene funciones de control y monitoreo de algunas oficinas de gobierno</a:t>
            </a:r>
          </a:p>
          <a:p>
            <a:pPr marL="0" indent="0">
              <a:buNone/>
            </a:pPr>
            <a:endParaRPr lang="es-SV" sz="240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/>
              <a:t>7</a:t>
            </a:fld>
            <a:endParaRPr lang="es-SV"/>
          </a:p>
        </p:txBody>
      </p:sp>
      <p:pic>
        <p:nvPicPr>
          <p:cNvPr id="12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9500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Características comunes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694753" cy="5040560"/>
          </a:xfrm>
        </p:spPr>
        <p:txBody>
          <a:bodyPr>
            <a:noAutofit/>
          </a:bodyPr>
          <a:lstStyle/>
          <a:p>
            <a:pPr lvl="0"/>
            <a:r>
              <a:rPr lang="es-SV" sz="2400" dirty="0">
                <a:solidFill>
                  <a:prstClr val="black"/>
                </a:solidFill>
              </a:rPr>
              <a:t>Son órganos consultivos de naturaleza política, para incidir en políticas públicas</a:t>
            </a:r>
          </a:p>
          <a:p>
            <a:pPr lvl="0"/>
            <a:r>
              <a:rPr lang="es-SV" sz="2400" dirty="0">
                <a:solidFill>
                  <a:prstClr val="black"/>
                </a:solidFill>
              </a:rPr>
              <a:t>Tienen función consultiva especializada en materias </a:t>
            </a:r>
            <a:r>
              <a:rPr lang="es-SV" sz="2400" dirty="0" err="1">
                <a:solidFill>
                  <a:prstClr val="black"/>
                </a:solidFill>
              </a:rPr>
              <a:t>sociolaborales</a:t>
            </a:r>
            <a:r>
              <a:rPr lang="es-SV" sz="2400" dirty="0">
                <a:solidFill>
                  <a:prstClr val="black"/>
                </a:solidFill>
              </a:rPr>
              <a:t> y/o económicas.</a:t>
            </a:r>
          </a:p>
          <a:p>
            <a:pPr lvl="0"/>
            <a:r>
              <a:rPr lang="es-SV" sz="2400" dirty="0">
                <a:solidFill>
                  <a:prstClr val="black"/>
                </a:solidFill>
              </a:rPr>
              <a:t>Emiten documentos en los que consignan sus opiniones sobre temas de políticas públicas y hacen investigaciones, informes propias sobre temas de carácter nacional. </a:t>
            </a:r>
          </a:p>
          <a:p>
            <a:pPr lvl="0"/>
            <a:r>
              <a:rPr lang="es-SV" sz="2400" dirty="0">
                <a:solidFill>
                  <a:prstClr val="black"/>
                </a:solidFill>
              </a:rPr>
              <a:t>Su composición es representativa de sociedad civil organizada y normalmente más allá del </a:t>
            </a:r>
            <a:r>
              <a:rPr lang="es-SV" sz="2400" dirty="0" err="1">
                <a:solidFill>
                  <a:prstClr val="black"/>
                </a:solidFill>
              </a:rPr>
              <a:t>tripartrismo</a:t>
            </a:r>
            <a:r>
              <a:rPr lang="es-SV" sz="2400" dirty="0">
                <a:solidFill>
                  <a:prstClr val="black"/>
                </a:solidFill>
              </a:rPr>
              <a:t> tradicional (excepción Honduras) .</a:t>
            </a:r>
          </a:p>
          <a:p>
            <a:endParaRPr lang="es-SV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4183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Características comunes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694753" cy="5040560"/>
          </a:xfrm>
        </p:spPr>
        <p:txBody>
          <a:bodyPr>
            <a:noAutofit/>
          </a:bodyPr>
          <a:lstStyle/>
          <a:p>
            <a:pPr lvl="0"/>
            <a:r>
              <a:rPr lang="es-SV" sz="2400" dirty="0">
                <a:solidFill>
                  <a:prstClr val="black"/>
                </a:solidFill>
              </a:rPr>
              <a:t>Son foros permanentes de diálogo.</a:t>
            </a:r>
          </a:p>
          <a:p>
            <a:pPr lvl="0"/>
            <a:r>
              <a:rPr lang="es-MX" sz="2400" dirty="0">
                <a:solidFill>
                  <a:prstClr val="black"/>
                </a:solidFill>
              </a:rPr>
              <a:t>No son vinculantes, aunque en algunos casos la consulta es </a:t>
            </a:r>
            <a:r>
              <a:rPr lang="es-MX" sz="2400" dirty="0" smtClean="0">
                <a:solidFill>
                  <a:prstClr val="black"/>
                </a:solidFill>
              </a:rPr>
              <a:t>obligada.</a:t>
            </a:r>
            <a:endParaRPr lang="es-SV" sz="2400" dirty="0">
              <a:solidFill>
                <a:prstClr val="black"/>
              </a:solidFill>
            </a:endParaRPr>
          </a:p>
          <a:p>
            <a:pPr lvl="0"/>
            <a:r>
              <a:rPr lang="es-SV" sz="2400" dirty="0">
                <a:solidFill>
                  <a:prstClr val="black"/>
                </a:solidFill>
              </a:rPr>
              <a:t>Presupuestos principales de los CES vienen del Estado y consignados en los presupuestos nacionales. Caso notable Holanda donde se financia con recursos de impuestos especiales a la empresa privada. </a:t>
            </a:r>
          </a:p>
          <a:p>
            <a:pPr lvl="0"/>
            <a:r>
              <a:rPr lang="es-MX" sz="2400" dirty="0">
                <a:solidFill>
                  <a:prstClr val="black"/>
                </a:solidFill>
              </a:rPr>
              <a:t>Todas tienen </a:t>
            </a:r>
            <a:r>
              <a:rPr lang="es-SV" sz="2400" dirty="0">
                <a:solidFill>
                  <a:prstClr val="black"/>
                </a:solidFill>
              </a:rPr>
              <a:t>secretarías ejecutivas y equipos de apoyo técnico y administrativo que soportan el trabajo, dan continuidad y seguimiento a los esfuerzos. </a:t>
            </a:r>
          </a:p>
          <a:p>
            <a:pPr marL="0" lvl="0" indent="0">
              <a:buNone/>
            </a:pPr>
            <a:endParaRPr lang="es-SV" sz="2000" dirty="0">
              <a:solidFill>
                <a:prstClr val="black"/>
              </a:solidFill>
            </a:endParaRPr>
          </a:p>
          <a:p>
            <a:endParaRPr lang="es-SV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48680"/>
            <a:ext cx="864096" cy="7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915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2198</TotalTime>
  <Words>1273</Words>
  <Application>Microsoft Office PowerPoint</Application>
  <PresentationFormat>Presentación en pantalla (4:3)</PresentationFormat>
  <Paragraphs>162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CES en América   Red de Consejos Económicos y Sociales de América Latina y el Caribe (CESALC)  Encuentro Buenos Aires 2014    Ciudad Autónoma de Buenos Aires, Abril 2014 </vt:lpstr>
      <vt:lpstr>Tipos de diálogo</vt:lpstr>
      <vt:lpstr>¿Qué es un CES?</vt:lpstr>
      <vt:lpstr>Un poco de historia</vt:lpstr>
      <vt:lpstr>¿Para qué un  CES?</vt:lpstr>
      <vt:lpstr>CES en América</vt:lpstr>
      <vt:lpstr>Funciones variadas</vt:lpstr>
      <vt:lpstr>Características comunes</vt:lpstr>
      <vt:lpstr>Características comunes</vt:lpstr>
      <vt:lpstr>Diferencias</vt:lpstr>
      <vt:lpstr>Siete practicas clave</vt:lpstr>
      <vt:lpstr>Siete practicas clave</vt:lpstr>
      <vt:lpstr>Preguntas clave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 en el mundo y CES- ES</dc:title>
  <dc:creator>Aida Carolina Quinteros</dc:creator>
  <cp:lastModifiedBy>Claudia Dueñas</cp:lastModifiedBy>
  <cp:revision>198</cp:revision>
  <dcterms:created xsi:type="dcterms:W3CDTF">2013-10-07T16:04:43Z</dcterms:created>
  <dcterms:modified xsi:type="dcterms:W3CDTF">2014-04-10T19:24:01Z</dcterms:modified>
</cp:coreProperties>
</file>